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4400213" cy="51206400"/>
  <p:notesSz cx="7772400" cy="10058400"/>
  <p:embeddedFontLst>
    <p:embeddedFont>
      <p:font typeface="Google Sans" panose="020B060402020202020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ZlCV5snUYdHMWznBL8rySNlsn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55AFA44-6F41-419A-855F-6C5E9C62004C}">
  <a:tblStyle styleId="{955AFA44-6F41-419A-855F-6C5E9C62004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E0264F0-3055-4423-892F-9CB10EF3966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10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0000" tIns="45000" rIns="90000" bIns="45000" anchor="ctr" anchorCtr="1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>
            <a:spLocks noGrp="1" noRot="1" noChangeAspect="1"/>
          </p:cNvSpPr>
          <p:nvPr>
            <p:ph type="sldImg" idx="2"/>
          </p:nvPr>
        </p:nvSpPr>
        <p:spPr>
          <a:xfrm>
            <a:off x="533520" y="763200"/>
            <a:ext cx="6702480" cy="37702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777960" y="4776840"/>
            <a:ext cx="6216479" cy="452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highlight>
                  <a:srgbClr val="000000"/>
                </a:highlight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hdr" idx="3"/>
          </p:nvPr>
        </p:nvSpPr>
        <p:spPr>
          <a:xfrm>
            <a:off x="0" y="-360"/>
            <a:ext cx="3371760" cy="50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dt" idx="10"/>
          </p:nvPr>
        </p:nvSpPr>
        <p:spPr>
          <a:xfrm>
            <a:off x="4398479" y="-360"/>
            <a:ext cx="3372120" cy="50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ftr" idx="11"/>
          </p:nvPr>
        </p:nvSpPr>
        <p:spPr>
          <a:xfrm>
            <a:off x="0" y="9555120"/>
            <a:ext cx="3371760" cy="50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4398479" y="9555120"/>
            <a:ext cx="3372120" cy="50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s-CO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sldNum" idx="12"/>
          </p:nvPr>
        </p:nvSpPr>
        <p:spPr>
          <a:xfrm>
            <a:off x="4398479" y="9555120"/>
            <a:ext cx="3372120" cy="50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s-CO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fld>
            <a:endParaRPr/>
          </a:p>
        </p:txBody>
      </p:sp>
      <p:sp>
        <p:nvSpPr>
          <p:cNvPr id="87" name="Google Shape;87;p1:notes"/>
          <p:cNvSpPr/>
          <p:nvPr/>
        </p:nvSpPr>
        <p:spPr>
          <a:xfrm>
            <a:off x="4398840" y="9555120"/>
            <a:ext cx="3372120" cy="501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fld id="{00000000-1234-1234-1234-123412341234}" type="slidenum">
              <a:rPr lang="es-CO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4388" y="763588"/>
            <a:ext cx="1060450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729FCF"/>
          </a:solidFill>
          <a:ln w="25400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77960" y="4776840"/>
            <a:ext cx="6216479" cy="452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 txBox="1">
            <a:spLocks noGrp="1"/>
          </p:cNvSpPr>
          <p:nvPr>
            <p:ph type="body" idx="1"/>
          </p:nvPr>
        </p:nvSpPr>
        <p:spPr>
          <a:xfrm>
            <a:off x="777960" y="4776840"/>
            <a:ext cx="6216479" cy="452448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451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54388" y="763588"/>
            <a:ext cx="1060450" cy="37703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ctrTitle"/>
          </p:nvPr>
        </p:nvSpPr>
        <p:spPr>
          <a:xfrm>
            <a:off x="1800225" y="8380413"/>
            <a:ext cx="10799763" cy="1782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 sz="6000"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1800225" y="26895425"/>
            <a:ext cx="10799763" cy="1236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lvl="0" algn="ctr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360" y="2456999"/>
            <a:ext cx="12958920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1"/>
          </p:nvPr>
        </p:nvSpPr>
        <p:spPr>
          <a:xfrm>
            <a:off x="720360" y="14420880"/>
            <a:ext cx="12958920" cy="3574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82663" y="12766675"/>
            <a:ext cx="12420600" cy="2129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 sz="6000"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982663" y="34267775"/>
            <a:ext cx="12420600" cy="112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757575"/>
              </a:buClr>
              <a:buSzPts val="2400"/>
              <a:buFont typeface="Arial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720360" y="2456999"/>
            <a:ext cx="12958920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720725" y="14420850"/>
            <a:ext cx="6402388" cy="35745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2"/>
          </p:nvPr>
        </p:nvSpPr>
        <p:spPr>
          <a:xfrm>
            <a:off x="7275513" y="14420850"/>
            <a:ext cx="6403975" cy="35745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992188" y="2725738"/>
            <a:ext cx="12420600" cy="9898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1"/>
          </p:nvPr>
        </p:nvSpPr>
        <p:spPr>
          <a:xfrm>
            <a:off x="992188" y="12552363"/>
            <a:ext cx="6091237" cy="615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b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992188" y="18703925"/>
            <a:ext cx="6091237" cy="2751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3"/>
          </p:nvPr>
        </p:nvSpPr>
        <p:spPr>
          <a:xfrm>
            <a:off x="7289800" y="12552363"/>
            <a:ext cx="6122988" cy="6151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b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4"/>
          </p:nvPr>
        </p:nvSpPr>
        <p:spPr>
          <a:xfrm>
            <a:off x="7289800" y="18703925"/>
            <a:ext cx="6122988" cy="2751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720360" y="2456999"/>
            <a:ext cx="12958920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title"/>
          </p:nvPr>
        </p:nvSpPr>
        <p:spPr>
          <a:xfrm>
            <a:off x="992188" y="3413125"/>
            <a:ext cx="4643437" cy="1194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 sz="3200"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1"/>
          </p:nvPr>
        </p:nvSpPr>
        <p:spPr>
          <a:xfrm>
            <a:off x="6121400" y="7372350"/>
            <a:ext cx="7291388" cy="3639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body" idx="2"/>
          </p:nvPr>
        </p:nvSpPr>
        <p:spPr>
          <a:xfrm>
            <a:off x="992188" y="15362238"/>
            <a:ext cx="4643437" cy="284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title"/>
          </p:nvPr>
        </p:nvSpPr>
        <p:spPr>
          <a:xfrm>
            <a:off x="992188" y="3413125"/>
            <a:ext cx="4643437" cy="11949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 sz="3200"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2"/>
          <p:cNvSpPr>
            <a:spLocks noGrp="1"/>
          </p:cNvSpPr>
          <p:nvPr>
            <p:ph type="pic" idx="2"/>
          </p:nvPr>
        </p:nvSpPr>
        <p:spPr>
          <a:xfrm>
            <a:off x="6121400" y="7372350"/>
            <a:ext cx="7291388" cy="36390263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2"/>
          <p:cNvSpPr txBox="1">
            <a:spLocks noGrp="1"/>
          </p:cNvSpPr>
          <p:nvPr>
            <p:ph type="body" idx="1"/>
          </p:nvPr>
        </p:nvSpPr>
        <p:spPr>
          <a:xfrm>
            <a:off x="992188" y="15362238"/>
            <a:ext cx="4643437" cy="28459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720360" y="2456999"/>
            <a:ext cx="12958920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body" idx="1"/>
          </p:nvPr>
        </p:nvSpPr>
        <p:spPr>
          <a:xfrm rot="5400000">
            <a:off x="-10673100" y="25814340"/>
            <a:ext cx="35745840" cy="12958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 rot="5400000">
            <a:off x="-11794331" y="24692769"/>
            <a:ext cx="47709138" cy="3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1"/>
          </p:nvPr>
        </p:nvSpPr>
        <p:spPr>
          <a:xfrm rot="5400000">
            <a:off x="-18349912" y="21528088"/>
            <a:ext cx="47709138" cy="9567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lvl="0" indent="-228600" algn="l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720360" y="2456999"/>
            <a:ext cx="12958920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lnSpc>
                <a:spcPct val="93000"/>
              </a:lnSpc>
              <a:spcBef>
                <a:spcPts val="11"/>
              </a:spcBef>
              <a:spcAft>
                <a:spcPts val="0"/>
              </a:spcAft>
              <a:buSzPts val="1400"/>
              <a:buNone/>
              <a:defRPr sz="47800" b="0" i="0" u="none" strike="noStrike" cap="none">
                <a:solidFill>
                  <a:srgbClr val="000000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11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720360" y="14420880"/>
            <a:ext cx="12958920" cy="3574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09225" rIns="0" bIns="0" anchor="t" anchorCtr="0">
            <a:norm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15412"/>
              </a:spcBef>
              <a:spcAft>
                <a:spcPts val="0"/>
              </a:spcAft>
              <a:buSzPts val="1400"/>
              <a:buNone/>
              <a:defRPr sz="34800" b="0" i="0" u="none" strike="noStrike" cap="none">
                <a:solidFill>
                  <a:srgbClr val="000000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dt" idx="10"/>
          </p:nvPr>
        </p:nvSpPr>
        <p:spPr>
          <a:xfrm>
            <a:off x="72036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ftr" idx="11"/>
          </p:nvPr>
        </p:nvSpPr>
        <p:spPr>
          <a:xfrm>
            <a:off x="4924440" y="-47886839"/>
            <a:ext cx="456264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0324800" y="-47886839"/>
            <a:ext cx="3352680" cy="4244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0836" y="0"/>
            <a:ext cx="14419249" cy="5139403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4484070" y="9357360"/>
            <a:ext cx="5697720" cy="13406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 Rounded"/>
              <a:buNone/>
            </a:pPr>
            <a:r>
              <a:rPr lang="es-CO" sz="88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MES AÑO</a:t>
            </a:r>
            <a:endParaRPr/>
          </a:p>
        </p:txBody>
      </p:sp>
      <p:sp>
        <p:nvSpPr>
          <p:cNvPr id="93" name="Google Shape;93;p1"/>
          <p:cNvSpPr/>
          <p:nvPr/>
        </p:nvSpPr>
        <p:spPr>
          <a:xfrm>
            <a:off x="4010063" y="12382550"/>
            <a:ext cx="2799684" cy="11141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lang="es-CO" sz="72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</a:t>
            </a:r>
            <a:endParaRPr/>
          </a:p>
        </p:txBody>
      </p:sp>
      <p:sp>
        <p:nvSpPr>
          <p:cNvPr id="94" name="Google Shape;94;p1"/>
          <p:cNvSpPr/>
          <p:nvPr/>
        </p:nvSpPr>
        <p:spPr>
          <a:xfrm>
            <a:off x="8959839" y="12315300"/>
            <a:ext cx="2673918" cy="11141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 Rounded"/>
              <a:buNone/>
            </a:pPr>
            <a:r>
              <a:rPr lang="es-CO" sz="72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5541473" y="13961575"/>
            <a:ext cx="148797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5541472" y="14947550"/>
            <a:ext cx="165942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5541478" y="15933525"/>
            <a:ext cx="148797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98" name="Google Shape;98;p1"/>
          <p:cNvSpPr/>
          <p:nvPr/>
        </p:nvSpPr>
        <p:spPr>
          <a:xfrm>
            <a:off x="5215574" y="20131213"/>
            <a:ext cx="126927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 sz="4000" b="1" i="0" u="none" strike="noStrike" cap="non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9379800" y="20131200"/>
            <a:ext cx="444240" cy="660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7563600" y="20131200"/>
            <a:ext cx="444240" cy="660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1" name="Google Shape;101;p1"/>
          <p:cNvSpPr/>
          <p:nvPr/>
        </p:nvSpPr>
        <p:spPr>
          <a:xfrm>
            <a:off x="11189519" y="20126160"/>
            <a:ext cx="444240" cy="660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12835800" y="20116800"/>
            <a:ext cx="444240" cy="660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3" name="Google Shape;103;p1"/>
          <p:cNvSpPr/>
          <p:nvPr/>
        </p:nvSpPr>
        <p:spPr>
          <a:xfrm>
            <a:off x="1313640" y="20131200"/>
            <a:ext cx="444258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4" name="Google Shape;104;p1"/>
          <p:cNvSpPr/>
          <p:nvPr/>
        </p:nvSpPr>
        <p:spPr>
          <a:xfrm>
            <a:off x="3217021" y="20126150"/>
            <a:ext cx="62991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05" name="Google Shape;105;p1"/>
          <p:cNvSpPr/>
          <p:nvPr/>
        </p:nvSpPr>
        <p:spPr>
          <a:xfrm>
            <a:off x="2350645" y="23642663"/>
            <a:ext cx="165942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</a:t>
            </a:r>
            <a:endParaRPr/>
          </a:p>
        </p:txBody>
      </p:sp>
      <p:sp>
        <p:nvSpPr>
          <p:cNvPr id="106" name="Google Shape;106;p1"/>
          <p:cNvSpPr/>
          <p:nvPr/>
        </p:nvSpPr>
        <p:spPr>
          <a:xfrm>
            <a:off x="5975280" y="23642639"/>
            <a:ext cx="1332000" cy="6606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</a:t>
            </a:r>
            <a:endParaRPr/>
          </a:p>
        </p:txBody>
      </p:sp>
      <p:sp>
        <p:nvSpPr>
          <p:cNvPr id="107" name="Google Shape;107;p1"/>
          <p:cNvSpPr/>
          <p:nvPr/>
        </p:nvSpPr>
        <p:spPr>
          <a:xfrm>
            <a:off x="8496720" y="23785694"/>
            <a:ext cx="4968720" cy="34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 Rounded"/>
              <a:buNone/>
            </a:pPr>
            <a:r>
              <a:rPr lang="es-CO" sz="18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XXXXXXXXXXXXXX</a:t>
            </a:r>
            <a:endParaRPr/>
          </a:p>
        </p:txBody>
      </p:sp>
      <p:sp>
        <p:nvSpPr>
          <p:cNvPr id="108" name="Google Shape;108;p1"/>
          <p:cNvSpPr/>
          <p:nvPr/>
        </p:nvSpPr>
        <p:spPr>
          <a:xfrm>
            <a:off x="8496360" y="24493094"/>
            <a:ext cx="4969080" cy="34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 Rounded"/>
              <a:buNone/>
            </a:pPr>
            <a:r>
              <a:rPr lang="es-CO" sz="18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XXXXXXXXXXXXXXXXXXXXX</a:t>
            </a:r>
            <a:endParaRPr/>
          </a:p>
        </p:txBody>
      </p:sp>
      <p:sp>
        <p:nvSpPr>
          <p:cNvPr id="109" name="Google Shape;109;p1"/>
          <p:cNvSpPr/>
          <p:nvPr/>
        </p:nvSpPr>
        <p:spPr>
          <a:xfrm>
            <a:off x="8594640" y="25035072"/>
            <a:ext cx="4968720" cy="34884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 Rounded"/>
              <a:buNone/>
            </a:pPr>
            <a:r>
              <a:rPr lang="es-CO" sz="18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XXXXXXXXXXXXXXXXXXXX</a:t>
            </a:r>
            <a:endParaRPr/>
          </a:p>
        </p:txBody>
      </p:sp>
      <p:sp>
        <p:nvSpPr>
          <p:cNvPr id="110" name="Google Shape;110;p1"/>
          <p:cNvSpPr/>
          <p:nvPr/>
        </p:nvSpPr>
        <p:spPr>
          <a:xfrm>
            <a:off x="9719667" y="27835200"/>
            <a:ext cx="126927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</a:t>
            </a:r>
            <a:endParaRPr/>
          </a:p>
        </p:txBody>
      </p:sp>
      <p:sp>
        <p:nvSpPr>
          <p:cNvPr id="111" name="Google Shape;111;p1"/>
          <p:cNvSpPr/>
          <p:nvPr/>
        </p:nvSpPr>
        <p:spPr>
          <a:xfrm>
            <a:off x="1048681" y="29384083"/>
            <a:ext cx="11520360" cy="380746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000">
                <a:solidFill>
                  <a:schemeClr val="dk1"/>
                </a:solidFill>
              </a:rPr>
              <a:t>&lt;&lt;Diligencia la información de acuerdo con el instructivo de la plantilla&gt;&gt;</a:t>
            </a:r>
            <a:endParaRPr/>
          </a:p>
        </p:txBody>
      </p:sp>
      <p:sp>
        <p:nvSpPr>
          <p:cNvPr id="112" name="Google Shape;112;p1"/>
          <p:cNvSpPr/>
          <p:nvPr/>
        </p:nvSpPr>
        <p:spPr>
          <a:xfrm>
            <a:off x="1048681" y="33948269"/>
            <a:ext cx="12009239" cy="37728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000">
                <a:solidFill>
                  <a:schemeClr val="dk1"/>
                </a:solidFill>
              </a:rPr>
              <a:t>&lt;&lt;Diligencia la información de acuerdo con el instructivo de la plantilla&gt;&gt;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/>
          </a:p>
        </p:txBody>
      </p:sp>
      <p:sp>
        <p:nvSpPr>
          <p:cNvPr id="113" name="Google Shape;113;p1"/>
          <p:cNvSpPr/>
          <p:nvPr/>
        </p:nvSpPr>
        <p:spPr>
          <a:xfrm>
            <a:off x="1214280" y="39199536"/>
            <a:ext cx="11531520" cy="3913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/>
              <a:t>&lt;&lt;Diligencia la información de acuerdo con el instructivo de la plantilla&gt;&gt;</a:t>
            </a:r>
            <a:endParaRPr/>
          </a:p>
        </p:txBody>
      </p:sp>
      <p:sp>
        <p:nvSpPr>
          <p:cNvPr id="114" name="Google Shape;114;p1"/>
          <p:cNvSpPr/>
          <p:nvPr/>
        </p:nvSpPr>
        <p:spPr>
          <a:xfrm>
            <a:off x="1214280" y="44856163"/>
            <a:ext cx="12011039" cy="3913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000">
                <a:solidFill>
                  <a:schemeClr val="dk1"/>
                </a:solidFill>
              </a:rPr>
              <a:t>&lt;&lt;Diligencia la información de acuerdo con el instructivo de la plantilla&gt;&gt;</a:t>
            </a:r>
            <a:endParaRPr/>
          </a:p>
        </p:txBody>
      </p:sp>
      <p:sp>
        <p:nvSpPr>
          <p:cNvPr id="115" name="Google Shape;115;p1"/>
          <p:cNvSpPr/>
          <p:nvPr/>
        </p:nvSpPr>
        <p:spPr>
          <a:xfrm>
            <a:off x="1800" y="-442080"/>
            <a:ext cx="261000" cy="88487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966660" y="48450912"/>
            <a:ext cx="11766600" cy="3913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CO" sz="2000">
                <a:solidFill>
                  <a:schemeClr val="dk1"/>
                </a:solidFill>
              </a:rPr>
              <a:t>&lt;&lt;Diligencia la información de acuerdo con el instructivo de la plantilla&gt;&gt;</a:t>
            </a:r>
            <a:endParaRPr/>
          </a:p>
        </p:txBody>
      </p:sp>
      <p:sp>
        <p:nvSpPr>
          <p:cNvPr id="117" name="Google Shape;117;p1"/>
          <p:cNvSpPr/>
          <p:nvPr/>
        </p:nvSpPr>
        <p:spPr>
          <a:xfrm>
            <a:off x="12654901" y="14045575"/>
            <a:ext cx="165942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118" name="Google Shape;118;p1"/>
          <p:cNvSpPr/>
          <p:nvPr/>
        </p:nvSpPr>
        <p:spPr>
          <a:xfrm>
            <a:off x="12769930" y="15007150"/>
            <a:ext cx="148797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119" name="Google Shape;119;p1"/>
          <p:cNvSpPr/>
          <p:nvPr/>
        </p:nvSpPr>
        <p:spPr>
          <a:xfrm>
            <a:off x="12675427" y="15951575"/>
            <a:ext cx="1659420" cy="660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 Rounded"/>
              <a:buNone/>
            </a:pPr>
            <a:r>
              <a:rPr lang="es-CO" sz="4000" b="1" i="0" u="none" strike="noStrike" cap="non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XXX</a:t>
            </a:r>
            <a:endParaRPr/>
          </a:p>
        </p:txBody>
      </p:sp>
      <p:sp>
        <p:nvSpPr>
          <p:cNvPr id="120" name="Google Shape;120;p1"/>
          <p:cNvSpPr/>
          <p:nvPr/>
        </p:nvSpPr>
        <p:spPr>
          <a:xfrm>
            <a:off x="7563600" y="50918628"/>
            <a:ext cx="6626774" cy="38504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None/>
            </a:pPr>
            <a:r>
              <a:rPr lang="es-CO" sz="2000" b="0" i="0" u="none" strike="noStrike" cap="non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RCC-PR-02-FR-07, Versión 02, </a:t>
            </a:r>
            <a:r>
              <a:rPr lang="es-CO" sz="2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18</a:t>
            </a:r>
            <a:r>
              <a:rPr lang="es-CO" sz="2000" b="0" i="0" u="none" strike="noStrike" cap="non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/09/2026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116625" y="50918613"/>
            <a:ext cx="3348054" cy="38507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rier New"/>
              <a:buNone/>
            </a:pPr>
            <a:r>
              <a:rPr lang="es-CO" sz="2000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DIAPOSITIVA </a:t>
            </a:r>
            <a:r>
              <a:rPr lang="es-CO" sz="2000" b="0" i="0" u="none" strike="noStrike" cap="none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1 DE 2 </a:t>
            </a:r>
            <a:endParaRPr sz="2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/>
          <p:nvPr/>
        </p:nvSpPr>
        <p:spPr>
          <a:xfrm>
            <a:off x="581150" y="4556925"/>
            <a:ext cx="13153800" cy="68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INSTRUCCIONES DE DILIGENCIAMIENTO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Objetivo de la Plantilla: </a:t>
            </a:r>
            <a:r>
              <a:rPr lang="es-CO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Estandarizar la consolidación, análisis y presentación mensual de los resultados de la gestión de peticiones, quejas, reclamos, sugerencias y denuncias (PQRSD), solicitudes de acceso a información pública y atenciones ciudadanas brindadas por la SCRD, facilitando el seguimiento institucional y la toma de decisiones gerenciales.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Alcance: </a:t>
            </a:r>
            <a:r>
              <a:rPr lang="es-CO" sz="2000">
                <a:solidFill>
                  <a:schemeClr val="dk1"/>
                </a:solidFill>
              </a:rPr>
              <a:t>Aplica a la consolidación y presentación de la información relacionada con las peticiones, quejas, reclamos, sugerencias y denuncias (PQRSD), solicitudes de acceso a información pública y atenciones ciudadanas recibidas y gestionadas por la SCRD, a través de los canales de atención institucionales, para el periodo mensual objeto de reporte.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Reglas de diligenciamiento: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dk1"/>
              </a:solidFill>
            </a:endParaRPr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Fuente de información: </a:t>
            </a:r>
            <a:r>
              <a:rPr lang="es-CO" sz="2000">
                <a:solidFill>
                  <a:schemeClr val="dk1"/>
                </a:solidFill>
              </a:rPr>
              <a:t>Los datos cuantitativos deben extraerse de las fuentes oficiales disponibles: Sistema Distrital Bogotá Te Escucha (SDQS), sistema de gestión documental Orfeo y planillas o reportes oficiales de atención presencial, telefónica y virtual, según corresponda. 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Periodo de corte: </a:t>
            </a:r>
            <a:r>
              <a:rPr lang="es-CO" sz="2000">
                <a:solidFill>
                  <a:schemeClr val="dk1"/>
                </a:solidFill>
              </a:rPr>
              <a:t>Corresponde al primer y último día calendario del mes objeto de reporte. </a:t>
            </a:r>
            <a:endParaRPr/>
          </a:p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Cómputo de términos: </a:t>
            </a:r>
            <a:r>
              <a:rPr lang="es-CO" sz="2000">
                <a:solidFill>
                  <a:schemeClr val="dk1"/>
                </a:solidFill>
              </a:rPr>
              <a:t>El cálculo de los tiempos de respuesta se realizará en días hábiles, de conformidad con la normativa aplicable.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TABLA DE DILIGENCIAMIENTO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7" name="Google Shape;127;p2"/>
          <p:cNvGraphicFramePr/>
          <p:nvPr/>
        </p:nvGraphicFramePr>
        <p:xfrm>
          <a:off x="678664" y="12190113"/>
          <a:ext cx="12958750" cy="29839905"/>
        </p:xfrm>
        <a:graphic>
          <a:graphicData uri="http://schemas.openxmlformats.org/drawingml/2006/table">
            <a:tbl>
              <a:tblPr>
                <a:noFill/>
                <a:tableStyleId>{955AFA44-6F41-419A-855F-6C5E9C62004C}</a:tableStyleId>
              </a:tblPr>
              <a:tblGrid>
                <a:gridCol w="1030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8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7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91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1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Google Sans"/>
                        <a:buNone/>
                      </a:pPr>
                      <a:r>
                        <a:rPr lang="es-CO" sz="1800" b="1" u="none" strike="noStrike" cap="none">
                          <a:latin typeface="Google Sans"/>
                          <a:ea typeface="Google Sans"/>
                          <a:cs typeface="Google Sans"/>
                          <a:sym typeface="Google Sans"/>
                        </a:rPr>
                        <a:t>No.</a:t>
                      </a:r>
                      <a:endParaRPr sz="1800" b="1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b="1" u="none" strike="noStrike" cap="none"/>
                        <a:t>Campo / Sección del Formato</a:t>
                      </a:r>
                      <a:endParaRPr sz="1800" b="1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b="1" u="none" strike="noStrike" cap="none"/>
                        <a:t>Tipo de Dato</a:t>
                      </a:r>
                      <a:endParaRPr sz="1800" b="1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b="1"/>
                        <a:t>Instrucción de</a:t>
                      </a:r>
                      <a:r>
                        <a:rPr lang="es-CO" sz="1800" b="1" u="none" strike="noStrike" cap="none"/>
                        <a:t> </a:t>
                      </a:r>
                      <a:r>
                        <a:rPr lang="es-CO" sz="1800" b="1"/>
                        <a:t>d</a:t>
                      </a:r>
                      <a:r>
                        <a:rPr lang="es-CO" sz="1800" b="1" u="none" strike="noStrike" cap="none"/>
                        <a:t>iligenciamiento</a:t>
                      </a:r>
                      <a:endParaRPr sz="1800" b="1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b="1" u="none" strike="noStrike" cap="none"/>
                        <a:t>Fuente</a:t>
                      </a:r>
                      <a:endParaRPr sz="1800" b="1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1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Mes / Año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Registrar el mes y año correspondiente al periodo objeto de reporte (ejemplo: Agosto 2026).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Calendario de la vigencia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2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Cantidad de PQRS gestionadas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el número total de solicitudes recibidas, radicadas y gestionadas durante el periodo de corte.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Sistema Bogotá Te Escucha / Orfeo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3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Comparativo mes anterior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 / Porcentaje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la variación frente al volumen de solicitudes del mes inmediatamente anterior, según la metodología definida para el reporte </a:t>
                      </a:r>
                      <a:r>
                        <a:rPr lang="es-CO" sz="1800" u="none" strike="noStrike" cap="none"/>
                        <a:t>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Informes de PQRSD del mes previo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56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4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Canal de recepción de peticiones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Cantidad de peticiones que ingresaron discriminadas por canal de radicación: Escrito (correspondencia física), Web (plataforma SDQS/formulario web) y Chat (agentes virtuales/asesores en línea).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Bogotá Te Escucha / Orfeo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1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5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Atenciones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el número de atenciones ciudadanas realizadas, discriminadas según el canal correspondiente.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Planillas de atención y reportes del canal telefónico/chat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8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6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Tipología de las peticiones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Distribución del total de solicitudes recibidas según la clasificación legal: Felicitación, Derecho de petición de interés general, Derecho de petición de interés particular, Sugerencia, Solicitud de acceso a información pública, Reclamo y Queja. La sumatoria debe coincidir con el total gestionado.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Bogotá Te Escucha (SDQS)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1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7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Traslados realizados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Total de peticiones remitidas a otras entidades distritales o nacionales por no ser competencia de la SCRD (traslados externos), o remitidas internamente por competencia funcional.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Sistema Orfeo / Bogotá Te Escucha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2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8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Tiempo de respuesta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Promedio de días hábiles empleados por la entidad para emitir y notificar la respuesta de fondo al ciudadano, frente a los términos de ley.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Bogotá Te Escucha / Métrica del proceso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46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9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Dependencias que más atienden peticiones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las dependencias que concentran el mayor número de peticiones asignadas durante el periodo, de acuerdo con el reporte consolidado.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Reporte consolidado SDQS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10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Denuncias por actos de corrupción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Numérico y 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2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el número de denuncias o alertas tipificadas como presuntos actos de corrupción y la información cualitativa que corresponda.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Bogotá Te Escucha / Canal anticorrupción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46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11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Solicitudes de acceso a información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Resumen cualitativo de las solicitudes de información y documentos públicos recibidos (Ley 1712 de 2014), destacando temas recurrentes o áreas consultadas.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Bogotá Te Escucha / Transparencia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469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12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Conclusiones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el análisis de los principales resultados del periodo, incluyendo variaciones relevantes, cumplimiento de términos y aspectos que requieran atención.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Análisis del equipo de RCC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26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13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Recomendaciones del Defensor de la Ciudadanía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Texto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/>
                        <a:t>Registrar las recomendaciones, alertas u oportunidades de mejora formuladas por el Defensor de la Ciudadanía, cuando aplique. 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s-CO" sz="1800" u="none" strike="noStrike" cap="none"/>
                        <a:t>Defensor de la Ciudadanía SCRD</a:t>
                      </a:r>
                      <a:endParaRPr sz="1800" u="none" strike="noStrike" cap="none">
                        <a:latin typeface="Google Sans"/>
                        <a:ea typeface="Google Sans"/>
                        <a:cs typeface="Google Sans"/>
                        <a:sym typeface="Google Sans"/>
                      </a:endParaRPr>
                    </a:p>
                  </a:txBody>
                  <a:tcPr marL="114300" marR="114300" marT="76200" marB="762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28" name="Google Shape;128;p2"/>
          <p:cNvSpPr/>
          <p:nvPr/>
        </p:nvSpPr>
        <p:spPr>
          <a:xfrm>
            <a:off x="7330281" y="48279201"/>
            <a:ext cx="6404778" cy="38502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urier New"/>
              <a:buNone/>
            </a:pPr>
            <a:r>
              <a:rPr lang="es-CO" sz="2000" b="0" i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RCC-PR-02-FR-07, </a:t>
            </a:r>
            <a:r>
              <a:rPr lang="es-CO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Versión </a:t>
            </a:r>
            <a:r>
              <a:rPr lang="es-CO" sz="2000" b="0" i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02, </a:t>
            </a:r>
            <a:r>
              <a:rPr lang="es-CO" sz="2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18</a:t>
            </a:r>
            <a:r>
              <a:rPr lang="es-CO" sz="2000" b="0" i="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/</a:t>
            </a:r>
            <a:r>
              <a:rPr lang="es-CO" sz="2000" b="0" i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09/2026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627080" y="48279165"/>
            <a:ext cx="4059234" cy="38507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ourier New"/>
              <a:buNone/>
            </a:pPr>
            <a:r>
              <a:rPr lang="es-CO" sz="2000">
                <a:latin typeface="Courier New"/>
                <a:ea typeface="Courier New"/>
                <a:cs typeface="Courier New"/>
                <a:sym typeface="Courier New"/>
              </a:rPr>
              <a:t>DIAPOSITIVA </a:t>
            </a:r>
            <a:r>
              <a:rPr lang="es-CO" sz="2000" b="0" i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2 DE 2 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0" name="Google Shape;130;p2"/>
          <p:cNvGraphicFramePr/>
          <p:nvPr>
            <p:extLst>
              <p:ext uri="{D42A27DB-BD31-4B8C-83A1-F6EECF244321}">
                <p14:modId xmlns:p14="http://schemas.microsoft.com/office/powerpoint/2010/main" val="178875466"/>
              </p:ext>
            </p:extLst>
          </p:nvPr>
        </p:nvGraphicFramePr>
        <p:xfrm>
          <a:off x="588963" y="1847849"/>
          <a:ext cx="13150825" cy="2194760"/>
        </p:xfrm>
        <a:graphic>
          <a:graphicData uri="http://schemas.openxmlformats.org/drawingml/2006/table">
            <a:tbl>
              <a:tblPr>
                <a:noFill/>
                <a:tableStyleId>{FE0264F0-3055-4423-892F-9CB10EF3966B}</a:tableStyleId>
              </a:tblPr>
              <a:tblGrid>
                <a:gridCol w="2752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90">
                <a:tc rowSpan="4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 b="1"/>
                        <a:t>GESTIÓN DEL RELACIONAMIENTO CON LA CIUDADANÍA</a:t>
                      </a:r>
                      <a:endParaRPr sz="20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>
                          <a:solidFill>
                            <a:srgbClr val="00000A"/>
                          </a:solidFill>
                        </a:rPr>
                        <a:t>Código: </a:t>
                      </a:r>
                      <a:r>
                        <a:rPr lang="es-CO" sz="2000">
                          <a:solidFill>
                            <a:schemeClr val="dk1"/>
                          </a:solidFill>
                        </a:rPr>
                        <a:t>RCC-PR-02-FR-07</a:t>
                      </a:r>
                      <a:endParaRPr sz="2000">
                        <a:solidFill>
                          <a:srgbClr val="00000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9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>
                          <a:solidFill>
                            <a:srgbClr val="00000A"/>
                          </a:solidFill>
                        </a:rPr>
                        <a:t>Fecha: 18/09/2026</a:t>
                      </a:r>
                      <a:endParaRPr sz="2000">
                        <a:solidFill>
                          <a:srgbClr val="00000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9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 b="1"/>
                        <a:t>PLANTILLA INFORME PQRS</a:t>
                      </a:r>
                      <a:endParaRPr sz="2000" b="1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>
                          <a:solidFill>
                            <a:srgbClr val="00000A"/>
                          </a:solidFill>
                        </a:rPr>
                        <a:t>Versión: 2</a:t>
                      </a:r>
                      <a:endParaRPr sz="2000">
                        <a:solidFill>
                          <a:srgbClr val="00000A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90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CO" sz="2000" dirty="0">
                          <a:solidFill>
                            <a:srgbClr val="00000A"/>
                          </a:solidFill>
                        </a:rPr>
                        <a:t>Página </a:t>
                      </a:r>
                      <a:r>
                        <a:rPr lang="es-CO" sz="2000" dirty="0"/>
                        <a:t>2 de 2</a:t>
                      </a:r>
                      <a:endParaRPr sz="2000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1" name="Google Shape;13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8700" y="2113825"/>
            <a:ext cx="1795575" cy="17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determinado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Personalizado</PresentationFormat>
  <Paragraphs>122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Google Sans</vt:lpstr>
      <vt:lpstr>Courier New</vt:lpstr>
      <vt:lpstr>Times New Roman</vt:lpstr>
      <vt:lpstr>Arial Rounded</vt:lpstr>
      <vt:lpstr>Predeterminado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Jose Del Valle</dc:creator>
  <cp:lastModifiedBy>Jose Del Valle</cp:lastModifiedBy>
  <cp:revision>1</cp:revision>
  <dcterms:created xsi:type="dcterms:W3CDTF">2026-09-15T15:35:21Z</dcterms:created>
  <dcterms:modified xsi:type="dcterms:W3CDTF">2026-09-18T20:02:56Z</dcterms:modified>
</cp:coreProperties>
</file>